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4"/>
  </p:notesMasterIdLst>
  <p:handoutMasterIdLst>
    <p:handoutMasterId r:id="rId25"/>
  </p:handoutMasterIdLst>
  <p:sldIdLst>
    <p:sldId id="256" r:id="rId4"/>
    <p:sldId id="341" r:id="rId5"/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74" r:id="rId14"/>
    <p:sldId id="375" r:id="rId15"/>
    <p:sldId id="376" r:id="rId16"/>
    <p:sldId id="377" r:id="rId17"/>
    <p:sldId id="378" r:id="rId18"/>
    <p:sldId id="369" r:id="rId19"/>
    <p:sldId id="370" r:id="rId20"/>
    <p:sldId id="371" r:id="rId21"/>
    <p:sldId id="368" r:id="rId22"/>
    <p:sldId id="359" r:id="rId23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77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111111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76FC0"/>
    <a:srgbClr val="0857E4"/>
    <a:srgbClr val="F58612"/>
    <a:srgbClr val="1E69EA"/>
    <a:srgbClr val="FCDF1C"/>
    <a:srgbClr val="1E6AF5"/>
    <a:srgbClr val="0656E3"/>
    <a:srgbClr val="F7D203"/>
    <a:srgbClr val="FCE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14" y="72"/>
      </p:cViewPr>
      <p:guideLst>
        <p:guide orient="horz" pos="2195"/>
        <p:guide pos="37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tags" Target="tags/tag195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黑体 CN Light" panose="020B0300000000000000" charset="-122"/>
                <a:ea typeface="思源黑体 CN Light" panose="020B0300000000000000" charset="-122"/>
              </a:rPr>
            </a:fld>
            <a:endParaRPr lang="zh-CN" altLang="en-US"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黑体 CN Light" panose="020B0300000000000000" charset="-122"/>
                <a:ea typeface="思源黑体 CN Light" panose="020B0300000000000000" charset="-122"/>
              </a:rPr>
            </a:fld>
            <a:endParaRPr lang="zh-CN" altLang="en-US"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Light" panose="020B0300000000000000" charset="-122"/>
                <a:ea typeface="思源黑体 CN Light" panose="020B03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Light" panose="020B0300000000000000" charset="-122"/>
                <a:ea typeface="思源黑体 CN Light" panose="020B03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Light" panose="020B0300000000000000" charset="-122"/>
                <a:ea typeface="思源黑体 CN Light" panose="020B03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Light" panose="020B0300000000000000" charset="-122"/>
                <a:ea typeface="思源黑体 CN Light" panose="020B03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charset="-122"/>
        <a:ea typeface="思源黑体 CN Light" panose="020B03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charset="-122"/>
        <a:ea typeface="思源黑体 CN Light" panose="020B03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charset="-122"/>
        <a:ea typeface="思源黑体 CN Light" panose="020B03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charset="-122"/>
        <a:ea typeface="思源黑体 CN Light" panose="020B03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charset="-122"/>
        <a:ea typeface="思源黑体 CN Light" panose="020B03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tags" Target="../tags/tag69.xml"/><Relationship Id="rId24" Type="http://schemas.openxmlformats.org/officeDocument/2006/relationships/tags" Target="../tags/tag68.xml"/><Relationship Id="rId23" Type="http://schemas.openxmlformats.org/officeDocument/2006/relationships/image" Target="../media/image1.png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image" Target="../media/image2.png"/><Relationship Id="rId17" Type="http://schemas.openxmlformats.org/officeDocument/2006/relationships/tags" Target="../tags/tag131.xml"/><Relationship Id="rId16" Type="http://schemas.openxmlformats.org/officeDocument/2006/relationships/tags" Target="../tags/tag130.xml"/><Relationship Id="rId15" Type="http://schemas.openxmlformats.org/officeDocument/2006/relationships/tags" Target="../tags/tag129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日期占位符 3"/>
          <p:cNvSpPr>
            <a:spLocks noGrp="1"/>
          </p:cNvSpPr>
          <p:nvPr userDrawn="1">
            <p:custDataLst>
              <p:tags r:id="rId18"/>
            </p:custDataLst>
          </p:nvPr>
        </p:nvSpPr>
        <p:spPr>
          <a:xfrm>
            <a:off x="739000" y="6441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custDataLst>
              <p:tags r:id="rId19"/>
            </p:custDataLst>
          </p:nvPr>
        </p:nvSpPr>
        <p:spPr>
          <a:xfrm>
            <a:off x="9004600" y="6441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" name="任意多边形 9"/>
          <p:cNvSpPr/>
          <p:nvPr userDrawn="1">
            <p:custDataLst>
              <p:tags r:id="rId20"/>
            </p:custDataLst>
          </p:nvPr>
        </p:nvSpPr>
        <p:spPr>
          <a:xfrm>
            <a:off x="3267075" y="6191250"/>
            <a:ext cx="8943975" cy="685800"/>
          </a:xfrm>
          <a:custGeom>
            <a:avLst/>
            <a:gdLst>
              <a:gd name="connsiteX0" fmla="*/ 0 w 14085"/>
              <a:gd name="connsiteY0" fmla="*/ 41 h 1080"/>
              <a:gd name="connsiteX1" fmla="*/ 14085 w 14085"/>
              <a:gd name="connsiteY1" fmla="*/ 0 h 1080"/>
              <a:gd name="connsiteX2" fmla="*/ 14085 w 14085"/>
              <a:gd name="connsiteY2" fmla="*/ 1080 h 1080"/>
              <a:gd name="connsiteX3" fmla="*/ 1205 w 14085"/>
              <a:gd name="connsiteY3" fmla="*/ 1062 h 1080"/>
              <a:gd name="connsiteX4" fmla="*/ 0 w 14085"/>
              <a:gd name="connsiteY4" fmla="*/ 41 h 1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5" h="1080">
                <a:moveTo>
                  <a:pt x="0" y="41"/>
                </a:moveTo>
                <a:lnTo>
                  <a:pt x="14085" y="0"/>
                </a:lnTo>
                <a:lnTo>
                  <a:pt x="14085" y="1080"/>
                </a:lnTo>
                <a:lnTo>
                  <a:pt x="1205" y="1062"/>
                </a:lnTo>
                <a:lnTo>
                  <a:pt x="0" y="41"/>
                </a:lnTo>
                <a:close/>
              </a:path>
            </a:pathLst>
          </a:custGeom>
          <a:solidFill>
            <a:srgbClr val="176F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>
            <p:custDataLst>
              <p:tags r:id="rId21"/>
            </p:custDataLst>
          </p:nvPr>
        </p:nvSpPr>
        <p:spPr>
          <a:xfrm>
            <a:off x="0" y="6191250"/>
            <a:ext cx="3865880" cy="666750"/>
          </a:xfrm>
          <a:custGeom>
            <a:avLst/>
            <a:gdLst>
              <a:gd name="connsiteX0" fmla="*/ 0 w 6088"/>
              <a:gd name="connsiteY0" fmla="*/ 0 h 1289"/>
              <a:gd name="connsiteX1" fmla="*/ 4890 w 6088"/>
              <a:gd name="connsiteY1" fmla="*/ 24 h 1289"/>
              <a:gd name="connsiteX2" fmla="*/ 6088 w 6088"/>
              <a:gd name="connsiteY2" fmla="*/ 1289 h 1289"/>
              <a:gd name="connsiteX3" fmla="*/ 0 w 6088"/>
              <a:gd name="connsiteY3" fmla="*/ 1289 h 1289"/>
              <a:gd name="connsiteX4" fmla="*/ 0 w 6088"/>
              <a:gd name="connsiteY4" fmla="*/ 0 h 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8" h="1289">
                <a:moveTo>
                  <a:pt x="0" y="0"/>
                </a:moveTo>
                <a:lnTo>
                  <a:pt x="4890" y="24"/>
                </a:lnTo>
                <a:lnTo>
                  <a:pt x="6088" y="1289"/>
                </a:lnTo>
                <a:lnTo>
                  <a:pt x="0" y="1289"/>
                </a:lnTo>
                <a:lnTo>
                  <a:pt x="0" y="0"/>
                </a:lnTo>
                <a:close/>
              </a:path>
            </a:pathLst>
          </a:custGeom>
          <a:solidFill>
            <a:srgbClr val="F5861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9344668efd947bd80c9a635299ddd29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93090" y="6199505"/>
            <a:ext cx="2109470" cy="633730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>
            <p:custDataLst>
              <p:tags r:id="rId24"/>
            </p:custDataLst>
          </p:nvPr>
        </p:nvSpPr>
        <p:spPr>
          <a:xfrm>
            <a:off x="3818255" y="6372860"/>
            <a:ext cx="8564245" cy="383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spc="200">
                <a:solidFill>
                  <a:schemeClr val="bg1">
                    <a:alpha val="10000"/>
                  </a:schemeClr>
                </a:solidFill>
                <a:uFillTx/>
                <a:latin typeface="TsangerYuMo W04" panose="02020400000000000000" charset="-122"/>
                <a:ea typeface="TsangerYuMo W04" panose="02020400000000000000" charset="-122"/>
              </a:rPr>
              <a:t>Focus on artificial intelligence education for teenagers</a:t>
            </a:r>
            <a:endParaRPr lang="zh-CN" altLang="en-US" sz="1900" spc="200">
              <a:solidFill>
                <a:schemeClr val="bg1">
                  <a:alpha val="10000"/>
                </a:schemeClr>
              </a:solidFill>
              <a:uFillTx/>
              <a:latin typeface="TsangerYuMo W04" panose="02020400000000000000" charset="-122"/>
              <a:ea typeface="TsangerYuMo W04" panose="02020400000000000000" charset="-122"/>
            </a:endParaRPr>
          </a:p>
        </p:txBody>
      </p:sp>
      <p:sp>
        <p:nvSpPr>
          <p:cNvPr id="13" name="文本框 12"/>
          <p:cNvSpPr txBox="1"/>
          <p:nvPr userDrawn="1">
            <p:custDataLst>
              <p:tags r:id="rId25"/>
            </p:custDataLst>
          </p:nvPr>
        </p:nvSpPr>
        <p:spPr>
          <a:xfrm>
            <a:off x="7992110" y="6374765"/>
            <a:ext cx="35852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spc="40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专注青少年人工智能教育</a:t>
            </a:r>
            <a:endParaRPr lang="zh-CN" altLang="en-US" sz="2000" spc="400">
              <a:solidFill>
                <a:schemeClr val="bg1"/>
              </a:solidFill>
              <a:uFillTx/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30fea2a92dcff1971acaec4fb284b7a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448800" y="55880"/>
            <a:ext cx="2557145" cy="8674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38.xml"/><Relationship Id="rId7" Type="http://schemas.openxmlformats.org/officeDocument/2006/relationships/image" Target="../media/image3.png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67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70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73.xml"/><Relationship Id="rId3" Type="http://schemas.openxmlformats.org/officeDocument/2006/relationships/image" Target="../media/image19.png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7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7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8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85.xml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8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94.xml"/><Relationship Id="rId3" Type="http://schemas.openxmlformats.org/officeDocument/2006/relationships/image" Target="../media/image39.jpeg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50.xml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3.xml"/><Relationship Id="rId3" Type="http://schemas.openxmlformats.org/officeDocument/2006/relationships/image" Target="../media/image6.png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6.xml"/><Relationship Id="rId3" Type="http://schemas.openxmlformats.org/officeDocument/2006/relationships/image" Target="../media/image7.png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59.xml"/><Relationship Id="rId7" Type="http://schemas.openxmlformats.org/officeDocument/2006/relationships/image" Target="../media/image12.jpe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64.xml"/><Relationship Id="rId6" Type="http://schemas.openxmlformats.org/officeDocument/2006/relationships/image" Target="../media/image12.jpeg"/><Relationship Id="rId5" Type="http://schemas.openxmlformats.org/officeDocument/2006/relationships/tags" Target="../tags/tag163.xml"/><Relationship Id="rId4" Type="http://schemas.openxmlformats.org/officeDocument/2006/relationships/image" Target="../media/image13.jpeg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1E1E1"/>
            </a:gs>
            <a:gs pos="100000">
              <a:srgbClr val="C2C2C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圆角矩形 35"/>
          <p:cNvSpPr/>
          <p:nvPr/>
        </p:nvSpPr>
        <p:spPr>
          <a:xfrm rot="19920000">
            <a:off x="10537825" y="4135755"/>
            <a:ext cx="735330" cy="2707640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FBFBFB"/>
              </a:gs>
              <a:gs pos="100000">
                <a:srgbClr val="C2C2C2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 rot="19920000">
            <a:off x="10858500" y="1297305"/>
            <a:ext cx="1359535" cy="2707640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1" h="4264">
                <a:moveTo>
                  <a:pt x="1071" y="0"/>
                </a:moveTo>
                <a:cubicBezTo>
                  <a:pt x="1662" y="0"/>
                  <a:pt x="2141" y="479"/>
                  <a:pt x="2141" y="1071"/>
                </a:cubicBezTo>
                <a:lnTo>
                  <a:pt x="2141" y="2312"/>
                </a:lnTo>
                <a:lnTo>
                  <a:pt x="1103" y="4263"/>
                </a:lnTo>
                <a:lnTo>
                  <a:pt x="1098" y="4264"/>
                </a:lnTo>
                <a:cubicBezTo>
                  <a:pt x="1089" y="4264"/>
                  <a:pt x="1080" y="4264"/>
                  <a:pt x="1071" y="4264"/>
                </a:cubicBezTo>
                <a:cubicBezTo>
                  <a:pt x="479" y="4264"/>
                  <a:pt x="0" y="3785"/>
                  <a:pt x="0" y="3194"/>
                </a:cubicBezTo>
                <a:lnTo>
                  <a:pt x="0" y="1071"/>
                </a:lnTo>
                <a:cubicBezTo>
                  <a:pt x="0" y="479"/>
                  <a:pt x="479" y="0"/>
                  <a:pt x="1071" y="0"/>
                </a:cubicBezTo>
                <a:close/>
              </a:path>
            </a:pathLst>
          </a:custGeom>
          <a:gradFill>
            <a:gsLst>
              <a:gs pos="0">
                <a:srgbClr val="ABABAB">
                  <a:alpha val="100000"/>
                </a:srgbClr>
              </a:gs>
              <a:gs pos="100000">
                <a:srgbClr val="D0D0D0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0" y="-21590"/>
            <a:ext cx="8808720" cy="6879590"/>
            <a:chOff x="0" y="-34"/>
            <a:chExt cx="13872" cy="10834"/>
          </a:xfrm>
        </p:grpSpPr>
        <p:sp>
          <p:nvSpPr>
            <p:cNvPr id="6" name="任意多边形 5"/>
            <p:cNvSpPr/>
            <p:nvPr>
              <p:custDataLst>
                <p:tags r:id="rId1"/>
              </p:custDataLst>
            </p:nvPr>
          </p:nvSpPr>
          <p:spPr>
            <a:xfrm flipV="1">
              <a:off x="816" y="-34"/>
              <a:ext cx="13057" cy="10834"/>
            </a:xfrm>
            <a:custGeom>
              <a:avLst/>
              <a:gdLst>
                <a:gd name="adj" fmla="val 60526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3057" h="10834">
                  <a:moveTo>
                    <a:pt x="0" y="0"/>
                  </a:moveTo>
                  <a:lnTo>
                    <a:pt x="5900" y="0"/>
                  </a:lnTo>
                  <a:lnTo>
                    <a:pt x="6625" y="0"/>
                  </a:lnTo>
                  <a:lnTo>
                    <a:pt x="13057" y="0"/>
                  </a:lnTo>
                  <a:lnTo>
                    <a:pt x="6500" y="10834"/>
                  </a:lnTo>
                  <a:lnTo>
                    <a:pt x="68" y="10834"/>
                  </a:lnTo>
                  <a:lnTo>
                    <a:pt x="0" y="10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4" name="任意多边形 3"/>
            <p:cNvSpPr/>
            <p:nvPr>
              <p:custDataLst>
                <p:tags r:id="rId2"/>
              </p:custDataLst>
            </p:nvPr>
          </p:nvSpPr>
          <p:spPr>
            <a:xfrm flipV="1">
              <a:off x="0" y="-34"/>
              <a:ext cx="13057" cy="10834"/>
            </a:xfrm>
            <a:custGeom>
              <a:avLst/>
              <a:gdLst>
                <a:gd name="adj" fmla="val 60526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3057" h="10834">
                  <a:moveTo>
                    <a:pt x="0" y="0"/>
                  </a:moveTo>
                  <a:lnTo>
                    <a:pt x="5900" y="0"/>
                  </a:lnTo>
                  <a:lnTo>
                    <a:pt x="6625" y="0"/>
                  </a:lnTo>
                  <a:lnTo>
                    <a:pt x="13057" y="0"/>
                  </a:lnTo>
                  <a:lnTo>
                    <a:pt x="6500" y="10834"/>
                  </a:lnTo>
                  <a:lnTo>
                    <a:pt x="68" y="10834"/>
                  </a:lnTo>
                  <a:lnTo>
                    <a:pt x="0" y="1083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>
                    <a:alpha val="11000"/>
                  </a:schemeClr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55270" y="6377940"/>
            <a:ext cx="7522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40000"/>
              </a:lnSpc>
            </a:pPr>
            <a:r>
              <a:rPr lang="zh-CN" altLang="en-US" sz="2000" dirty="0" err="1" smtClean="0">
                <a:solidFill>
                  <a:schemeClr val="bg1">
                    <a:alpha val="30000"/>
                  </a:schemeClr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Intelligent </a:t>
            </a:r>
            <a:r>
              <a:rPr lang="en-US" altLang="zh-CN" sz="2000" dirty="0" err="1" smtClean="0">
                <a:solidFill>
                  <a:schemeClr val="bg1">
                    <a:alpha val="30000"/>
                  </a:schemeClr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 </a:t>
            </a:r>
            <a:r>
              <a:rPr lang="zh-CN" altLang="en-US" sz="2000" dirty="0" err="1" smtClean="0">
                <a:solidFill>
                  <a:schemeClr val="bg1">
                    <a:alpha val="30000"/>
                  </a:schemeClr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artificial</a:t>
            </a:r>
            <a:r>
              <a:rPr lang="en-US" altLang="zh-CN" sz="2000" dirty="0" err="1" smtClean="0">
                <a:solidFill>
                  <a:schemeClr val="bg1">
                    <a:alpha val="30000"/>
                  </a:schemeClr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 </a:t>
            </a:r>
            <a:r>
              <a:rPr lang="zh-CN" altLang="en-US" sz="2000" dirty="0" err="1" smtClean="0">
                <a:solidFill>
                  <a:schemeClr val="bg1">
                    <a:alpha val="30000"/>
                  </a:schemeClr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rPr>
              <a:t> education</a:t>
            </a:r>
            <a:endParaRPr lang="zh-CN" altLang="en-US" sz="2000" dirty="0" err="1" smtClean="0">
              <a:solidFill>
                <a:schemeClr val="bg1">
                  <a:alpha val="30000"/>
                </a:schemeClr>
              </a:solidFill>
              <a:uFillTx/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386715" y="6178550"/>
            <a:ext cx="777240" cy="111125"/>
            <a:chOff x="992" y="9882"/>
            <a:chExt cx="1771" cy="232"/>
          </a:xfrm>
        </p:grpSpPr>
        <p:sp>
          <p:nvSpPr>
            <p:cNvPr id="25" name="椭圆 24"/>
            <p:cNvSpPr/>
            <p:nvPr>
              <p:custDataLst>
                <p:tags r:id="rId3"/>
              </p:custDataLst>
            </p:nvPr>
          </p:nvSpPr>
          <p:spPr>
            <a:xfrm>
              <a:off x="992" y="9882"/>
              <a:ext cx="233" cy="2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6" name="椭圆 25"/>
            <p:cNvSpPr/>
            <p:nvPr>
              <p:custDataLst>
                <p:tags r:id="rId4"/>
              </p:custDataLst>
            </p:nvPr>
          </p:nvSpPr>
          <p:spPr>
            <a:xfrm>
              <a:off x="1505" y="9882"/>
              <a:ext cx="233" cy="233"/>
            </a:xfrm>
            <a:prstGeom prst="ellipse">
              <a:avLst/>
            </a:pr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>
              <p:custDataLst>
                <p:tags r:id="rId5"/>
              </p:custDataLst>
            </p:nvPr>
          </p:nvSpPr>
          <p:spPr>
            <a:xfrm>
              <a:off x="2018" y="9882"/>
              <a:ext cx="233" cy="2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椭圆 27"/>
            <p:cNvSpPr/>
            <p:nvPr>
              <p:custDataLst>
                <p:tags r:id="rId6"/>
              </p:custDataLst>
            </p:nvPr>
          </p:nvSpPr>
          <p:spPr>
            <a:xfrm>
              <a:off x="2531" y="9882"/>
              <a:ext cx="233" cy="233"/>
            </a:xfrm>
            <a:prstGeom prst="ellipse">
              <a:avLst/>
            </a:pr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任意多边形 34"/>
          <p:cNvSpPr/>
          <p:nvPr/>
        </p:nvSpPr>
        <p:spPr>
          <a:xfrm rot="19920000">
            <a:off x="5618686" y="-289391"/>
            <a:ext cx="735330" cy="1962841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58" h="3091">
                <a:moveTo>
                  <a:pt x="0" y="0"/>
                </a:moveTo>
                <a:lnTo>
                  <a:pt x="1158" y="616"/>
                </a:lnTo>
                <a:lnTo>
                  <a:pt x="1158" y="2512"/>
                </a:lnTo>
                <a:cubicBezTo>
                  <a:pt x="1158" y="2832"/>
                  <a:pt x="899" y="3091"/>
                  <a:pt x="579" y="3091"/>
                </a:cubicBezTo>
                <a:cubicBezTo>
                  <a:pt x="259" y="3091"/>
                  <a:pt x="0" y="2832"/>
                  <a:pt x="0" y="251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rgbClr val="FBFBFB"/>
              </a:gs>
              <a:gs pos="100000">
                <a:srgbClr val="C2C2C2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8910" y="1281430"/>
            <a:ext cx="5634990" cy="4897120"/>
          </a:xfrm>
          <a:prstGeom prst="rect">
            <a:avLst/>
          </a:prstGeom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标题 1"/>
          <p:cNvSpPr txBox="1"/>
          <p:nvPr/>
        </p:nvSpPr>
        <p:spPr>
          <a:xfrm>
            <a:off x="0" y="2453005"/>
            <a:ext cx="6399530" cy="15582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点亮</a:t>
            </a:r>
            <a:r>
              <a:rPr lang="en-US" altLang="zh-CN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LED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灯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TextBox 14"/>
          <p:cNvSpPr txBox="1"/>
          <p:nvPr/>
        </p:nvSpPr>
        <p:spPr>
          <a:xfrm>
            <a:off x="0" y="4011295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70C0"/>
                </a:solidFill>
              </a:rPr>
              <a:t>创</a:t>
            </a:r>
            <a:r>
              <a:rPr lang="en-US" altLang="zh-CN" sz="3600" dirty="0">
                <a:solidFill>
                  <a:srgbClr val="0070C0"/>
                </a:solidFill>
              </a:rPr>
              <a:t>			</a:t>
            </a:r>
            <a:r>
              <a:rPr lang="zh-CN" altLang="en-US" sz="3600" dirty="0">
                <a:solidFill>
                  <a:srgbClr val="0070C0"/>
                </a:solidFill>
              </a:rPr>
              <a:t>客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8" grpId="0" animBg="1"/>
      <p:bldP spid="38" grpId="1" animBg="1"/>
      <p:bldP spid="15" grpId="0"/>
      <p:bldP spid="15" grpId="1"/>
      <p:bldP spid="35" grpId="0" animBg="1"/>
      <p:bldP spid="3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1026160"/>
            <a:ext cx="9799320" cy="853440"/>
          </a:xfrm>
        </p:spPr>
        <p:txBody>
          <a:bodyPr>
            <a:normAutofit fontScale="90000"/>
          </a:bodyPr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米思齐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 Mixly For Arduino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103245" y="2134235"/>
            <a:ext cx="635381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597275" y="5812790"/>
            <a:ext cx="5097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dirty="0">
                <a:solidFill>
                  <a:srgbClr val="E66864"/>
                </a:solidFill>
                <a:latin typeface="+mn-ea"/>
                <a:sym typeface="+mn-ea"/>
              </a:rPr>
              <a:t>Mixly</a:t>
            </a:r>
            <a:r>
              <a:rPr lang="zh-CN" altLang="zh-CN" dirty="0">
                <a:solidFill>
                  <a:srgbClr val="E66864"/>
                </a:solidFill>
                <a:latin typeface="+mn-ea"/>
                <a:sym typeface="+mn-ea"/>
              </a:rPr>
              <a:t>官方下载地址：</a:t>
            </a:r>
            <a:r>
              <a:rPr lang="en-US" altLang="zh-CN" dirty="0">
                <a:solidFill>
                  <a:srgbClr val="E66864"/>
                </a:solidFill>
                <a:latin typeface="+mn-ea"/>
                <a:sym typeface="+mn-ea"/>
              </a:rPr>
              <a:t>http://maker.bnu.edu.cn/</a:t>
            </a:r>
            <a:endParaRPr lang="en-US" altLang="zh-CN" dirty="0">
              <a:solidFill>
                <a:srgbClr val="E66864"/>
              </a:solidFill>
              <a:latin typeface="+mn-ea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155" y="1769745"/>
            <a:ext cx="772795" cy="7010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855" y="1989455"/>
            <a:ext cx="6401435" cy="3823335"/>
          </a:xfrm>
          <a:prstGeom prst="rect">
            <a:avLst/>
          </a:prstGeom>
        </p:spPr>
      </p:pic>
      <p:sp>
        <p:nvSpPr>
          <p:cNvPr id="23" name="椭圆 22"/>
          <p:cNvSpPr/>
          <p:nvPr/>
        </p:nvSpPr>
        <p:spPr>
          <a:xfrm>
            <a:off x="3105785" y="1840230"/>
            <a:ext cx="914400" cy="314007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代</a:t>
            </a:r>
            <a:endParaRPr lang="zh-CN" altLang="en-US" b="1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码</a:t>
            </a:r>
            <a:endParaRPr lang="zh-CN" altLang="en-US" b="1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区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5395595" y="2591435"/>
            <a:ext cx="3299460" cy="205867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olidFill>
                  <a:srgbClr val="FFC000"/>
                </a:solidFill>
              </a:rPr>
              <a:t>程序构建区</a:t>
            </a:r>
            <a:endParaRPr lang="zh-CN" altLang="en-US" b="1" dirty="0">
              <a:solidFill>
                <a:srgbClr val="FFC000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 rot="16200000">
            <a:off x="6339840" y="1849120"/>
            <a:ext cx="291465" cy="6553835"/>
          </a:xfrm>
          <a:prstGeom prst="ellipse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rgbClr val="7030A0"/>
                </a:solidFill>
              </a:rPr>
              <a:t>基</a:t>
            </a:r>
            <a:r>
              <a:rPr lang="zh-CN" altLang="en-US" b="1" dirty="0">
                <a:solidFill>
                  <a:srgbClr val="7030A0"/>
                </a:solidFill>
              </a:rPr>
              <a:t>本功能区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 rot="16200000">
            <a:off x="6352540" y="2317750"/>
            <a:ext cx="199390" cy="6287770"/>
          </a:xfrm>
          <a:prstGeom prst="ellipse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rgbClr val="00B0F0"/>
                </a:solidFill>
              </a:rPr>
              <a:t>提示区</a:t>
            </a:r>
            <a:endParaRPr lang="zh-CN" altLang="en-US" dirty="0">
              <a:solidFill>
                <a:srgbClr val="00B0F0"/>
              </a:solidFill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245745"/>
            <a:ext cx="9799320" cy="820420"/>
          </a:xfrm>
        </p:spPr>
        <p:txBody>
          <a:bodyPr>
            <a:normAutofit fontScale="90000"/>
          </a:bodyPr>
          <a:p>
            <a:r>
              <a:rPr lang="zh-CN" altLang="en-US"/>
              <a:t>端口定义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795" y="2002790"/>
            <a:ext cx="2857500" cy="36861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22065" y="2404110"/>
            <a:ext cx="993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左灯</a:t>
            </a:r>
            <a:r>
              <a:rPr lang="en-US" altLang="zh-CN" b="1">
                <a:solidFill>
                  <a:srgbClr val="FF0000"/>
                </a:solidFill>
              </a:rPr>
              <a:t>12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21905" y="2391410"/>
            <a:ext cx="977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右灯</a:t>
            </a:r>
            <a:r>
              <a:rPr lang="en-US" altLang="zh-CN" b="1">
                <a:solidFill>
                  <a:srgbClr val="FF0000"/>
                </a:solidFill>
              </a:rPr>
              <a:t>13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0" y="4525010"/>
            <a:ext cx="1000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蜂鸣器</a:t>
            </a:r>
            <a:r>
              <a:rPr lang="en-US" altLang="zh-CN" b="1">
                <a:solidFill>
                  <a:srgbClr val="FF0000"/>
                </a:solidFill>
              </a:rPr>
              <a:t>8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18305" y="2829560"/>
            <a:ext cx="4368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A0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A1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A2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A3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621905" y="2921635"/>
            <a:ext cx="4140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3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9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10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11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38785" y="5057775"/>
            <a:ext cx="32277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左马达：</a:t>
            </a:r>
            <a:r>
              <a:rPr lang="zh-CN" altLang="en-US" b="1">
                <a:solidFill>
                  <a:srgbClr val="FF0000"/>
                </a:solidFill>
              </a:rPr>
              <a:t>方向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lang="zh-CN" altLang="en-US" b="1">
                <a:solidFill>
                  <a:srgbClr val="FF0000"/>
                </a:solidFill>
              </a:rPr>
              <a:t>（高顺时针、低逆时针），速度</a:t>
            </a:r>
            <a:r>
              <a:rPr lang="en-US" altLang="zh-CN" b="1">
                <a:solidFill>
                  <a:srgbClr val="FF0000"/>
                </a:solidFill>
              </a:rPr>
              <a:t>6</a:t>
            </a:r>
            <a:r>
              <a:rPr lang="zh-CN" altLang="en-US" b="1">
                <a:solidFill>
                  <a:srgbClr val="FF0000"/>
                </a:solidFill>
              </a:rPr>
              <a:t>（</a:t>
            </a:r>
            <a:r>
              <a:rPr lang="en-US" altLang="zh-CN" b="1">
                <a:solidFill>
                  <a:srgbClr val="FF0000"/>
                </a:solidFill>
              </a:rPr>
              <a:t>0-255</a:t>
            </a:r>
            <a:r>
              <a:rPr lang="zh-CN" altLang="en-US" b="1">
                <a:solidFill>
                  <a:srgbClr val="FF0000"/>
                </a:solidFill>
              </a:rPr>
              <a:t>）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599170" y="5043805"/>
            <a:ext cx="32277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右马达：</a:t>
            </a:r>
            <a:r>
              <a:rPr lang="zh-CN" altLang="en-US" b="1">
                <a:solidFill>
                  <a:srgbClr val="FF0000"/>
                </a:solidFill>
              </a:rPr>
              <a:t>方向</a:t>
            </a:r>
            <a:r>
              <a:rPr lang="en-US" altLang="zh-CN" b="1">
                <a:solidFill>
                  <a:srgbClr val="FF0000"/>
                </a:solidFill>
              </a:rPr>
              <a:t>4</a:t>
            </a:r>
            <a:r>
              <a:rPr lang="zh-CN" altLang="en-US" b="1">
                <a:solidFill>
                  <a:srgbClr val="FF0000"/>
                </a:solidFill>
              </a:rPr>
              <a:t>（高顺时针、低逆时针），速度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（</a:t>
            </a:r>
            <a:r>
              <a:rPr lang="en-US" altLang="zh-CN" b="1">
                <a:solidFill>
                  <a:srgbClr val="FF0000"/>
                </a:solidFill>
              </a:rPr>
              <a:t>0-255</a:t>
            </a:r>
            <a:r>
              <a:rPr lang="zh-CN" altLang="en-US" b="1">
                <a:solidFill>
                  <a:srgbClr val="FF0000"/>
                </a:solidFill>
              </a:rPr>
              <a:t>）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" y="1784350"/>
            <a:ext cx="3472180" cy="237426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5180" y="1784350"/>
            <a:ext cx="3493770" cy="244729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914400"/>
            <a:ext cx="9799320" cy="989965"/>
          </a:xfrm>
        </p:spPr>
        <p:txBody>
          <a:bodyPr>
            <a:normAutofit fontScale="90000"/>
          </a:bodyPr>
          <a:p>
            <a:r>
              <a:rPr lang="zh-CN" altLang="en-US"/>
              <a:t>利用程序点亮</a:t>
            </a:r>
            <a:r>
              <a:rPr lang="en-US" altLang="zh-CN"/>
              <a:t>LED</a:t>
            </a:r>
            <a:r>
              <a:rPr lang="zh-CN" altLang="en-US"/>
              <a:t>灯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625" y="2216150"/>
            <a:ext cx="4222115" cy="325183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56965" y="53975"/>
            <a:ext cx="4878705" cy="906145"/>
          </a:xfrm>
        </p:spPr>
        <p:txBody>
          <a:bodyPr>
            <a:normAutofit fontScale="90000"/>
          </a:bodyPr>
          <a:p>
            <a:r>
              <a:rPr lang="zh-CN" altLang="en-US"/>
              <a:t>连接硬件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85" y="1335405"/>
            <a:ext cx="2361565" cy="4187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80" y="1335405"/>
            <a:ext cx="3721100" cy="41871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4480" y="1335405"/>
            <a:ext cx="2931795" cy="4187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050" y="1335405"/>
            <a:ext cx="2894330" cy="418719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8570" y="240030"/>
            <a:ext cx="9799320" cy="860425"/>
          </a:xfrm>
        </p:spPr>
        <p:txBody>
          <a:bodyPr>
            <a:normAutofit fontScale="90000"/>
          </a:bodyPr>
          <a:p>
            <a:r>
              <a:rPr lang="zh-CN" altLang="en-US"/>
              <a:t>数字输出、点亮一个</a:t>
            </a:r>
            <a:r>
              <a:rPr lang="en-US" altLang="zh-CN"/>
              <a:t>LED</a:t>
            </a:r>
            <a:r>
              <a:rPr lang="zh-CN" altLang="en-US"/>
              <a:t>灯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" y="1100455"/>
            <a:ext cx="4947285" cy="11385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35" y="2485390"/>
            <a:ext cx="3819525" cy="2945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1215" y="1403985"/>
            <a:ext cx="5829300" cy="19411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1215" y="3648710"/>
            <a:ext cx="4964430" cy="228028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198880" y="914400"/>
            <a:ext cx="9799320" cy="711200"/>
          </a:xfrm>
        </p:spPr>
        <p:txBody>
          <a:bodyPr>
            <a:normAutofit fontScale="90000"/>
          </a:bodyPr>
          <a:p>
            <a:r>
              <a:rPr lang="zh-CN" altLang="en-US"/>
              <a:t>芯片、端口选择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" y="1969770"/>
            <a:ext cx="4657725" cy="34004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700" y="3930015"/>
            <a:ext cx="6066155" cy="12319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1100" y="1871345"/>
            <a:ext cx="3606165" cy="181292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06195" y="380365"/>
            <a:ext cx="9799320" cy="897255"/>
          </a:xfrm>
        </p:spPr>
        <p:txBody>
          <a:bodyPr>
            <a:normAutofit fontScale="90000"/>
          </a:bodyPr>
          <a:p>
            <a:r>
              <a:rPr lang="zh-CN" altLang="en-US"/>
              <a:t>延时模块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005" y="1154430"/>
            <a:ext cx="3210560" cy="12007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435" y="2355215"/>
            <a:ext cx="6131560" cy="10179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150" y="2207260"/>
            <a:ext cx="3323590" cy="11658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0870" y="1277620"/>
            <a:ext cx="2978785" cy="9537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3580" y="3429000"/>
            <a:ext cx="5740400" cy="272224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521970"/>
            <a:ext cx="9799320" cy="713105"/>
          </a:xfrm>
        </p:spPr>
        <p:txBody>
          <a:bodyPr>
            <a:normAutofit fontScale="90000"/>
          </a:bodyPr>
          <a:p>
            <a:r>
              <a:rPr lang="zh-CN" altLang="en-US"/>
              <a:t>闪烁</a:t>
            </a:r>
            <a:r>
              <a:rPr lang="en-US" altLang="zh-CN"/>
              <a:t>LED</a:t>
            </a:r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1818005"/>
            <a:ext cx="4772660" cy="28454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940" y="1116965"/>
            <a:ext cx="3736340" cy="23120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530" y="3575050"/>
            <a:ext cx="5979160" cy="245491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51865" y="5246370"/>
            <a:ext cx="3423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默认重复执行</a:t>
            </a:r>
            <a:endParaRPr lang="zh-CN" altLang="en-US" sz="3200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65885" y="350520"/>
            <a:ext cx="10515600" cy="588645"/>
          </a:xfrm>
        </p:spPr>
        <p:txBody>
          <a:bodyPr>
            <a:normAutofit fontScale="90000"/>
          </a:bodyPr>
          <a:p>
            <a:r>
              <a:rPr lang="zh-CN" altLang="en-US"/>
              <a:t>自行设计花样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1518168"/>
            <a:ext cx="12192000" cy="1008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2"/>
          <p:cNvSpPr txBox="1"/>
          <p:nvPr/>
        </p:nvSpPr>
        <p:spPr>
          <a:xfrm>
            <a:off x="2837807" y="3109530"/>
            <a:ext cx="7541443" cy="32339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1.LED</a:t>
            </a:r>
            <a:r>
              <a:rPr lang="zh-CN" altLang="en-US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灯模块是什么信号为亮？</a:t>
            </a:r>
            <a:endParaRPr lang="en-US" altLang="zh-CN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fontAlgn="t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2.LED</a:t>
            </a:r>
            <a:r>
              <a:rPr lang="zh-CN" altLang="en-US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灯为什么是那个信号才会亮？</a:t>
            </a:r>
            <a:endParaRPr lang="en-US" altLang="zh-CN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0" y="162625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思 考</a:t>
            </a:r>
            <a:endParaRPr lang="zh-CN" altLang="en-US" sz="4800" b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9" name="图片 8" descr="260ad55943599607781e0f7c16ddea9f"/>
          <p:cNvPicPr>
            <a:picLocks noChangeAspect="1"/>
          </p:cNvPicPr>
          <p:nvPr/>
        </p:nvPicPr>
        <p:blipFill>
          <a:blip r:embed="rId3"/>
          <a:srcRect l="16854" t="-1458" r="8542" b="3708"/>
          <a:stretch>
            <a:fillRect/>
          </a:stretch>
        </p:blipFill>
        <p:spPr>
          <a:xfrm>
            <a:off x="278318" y="4987203"/>
            <a:ext cx="1737397" cy="170726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422449"/>
            <a:ext cx="12192000" cy="1238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2733773" y="3294355"/>
            <a:ext cx="7541443" cy="32339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940" indent="-342900">
              <a:lnSpc>
                <a:spcPct val="200000"/>
              </a:lnSpc>
              <a:defRPr/>
            </a:pPr>
            <a:r>
              <a:rPr lang="en-US" altLang="zh-CN" sz="2400">
                <a:sym typeface="+mn-ea"/>
              </a:rPr>
              <a:t>1</a:t>
            </a:r>
            <a:r>
              <a:rPr lang="zh-CN" altLang="en-US" sz="2400">
                <a:sym typeface="+mn-ea"/>
              </a:rPr>
              <a:t>、了解什么</a:t>
            </a:r>
            <a:r>
              <a:rPr lang="zh-CN" sz="2400">
                <a:sym typeface="+mn-ea"/>
              </a:rPr>
              <a:t>开源硬件</a:t>
            </a:r>
            <a:endParaRPr lang="zh-CN" sz="2400">
              <a:sym typeface="+mn-ea"/>
            </a:endParaRPr>
          </a:p>
          <a:p>
            <a:pPr marL="154940" indent="-342900">
              <a:lnSpc>
                <a:spcPct val="200000"/>
              </a:lnSpc>
              <a:defRPr/>
            </a:pPr>
            <a:r>
              <a:rPr lang="en-US" altLang="zh-CN" sz="2400">
                <a:sym typeface="+mn-ea"/>
              </a:rPr>
              <a:t>2</a:t>
            </a:r>
            <a:r>
              <a:rPr lang="zh-CN" altLang="en-US" sz="2400">
                <a:sym typeface="+mn-ea"/>
              </a:rPr>
              <a:t>、</a:t>
            </a:r>
            <a:r>
              <a:rPr lang="zh-CN" altLang="en-US" sz="2400">
                <a:sym typeface="+mn-ea"/>
              </a:rPr>
              <a:t>了解如何利用程序控制硬件</a:t>
            </a:r>
            <a:endParaRPr lang="en-US" altLang="zh-CN" sz="2400"/>
          </a:p>
          <a:p>
            <a:pPr marL="154940" indent="-342900">
              <a:lnSpc>
                <a:spcPct val="200000"/>
              </a:lnSpc>
              <a:defRPr/>
            </a:pPr>
            <a:r>
              <a:rPr lang="en-US" altLang="zh-CN" sz="2400">
                <a:sym typeface="+mn-ea"/>
              </a:rPr>
              <a:t>3</a:t>
            </a:r>
            <a:r>
              <a:rPr lang="zh-CN" altLang="en-US" sz="2400">
                <a:sym typeface="+mn-ea"/>
              </a:rPr>
              <a:t>、编程实现一个</a:t>
            </a:r>
            <a:r>
              <a:rPr lang="en-US" altLang="zh-CN" sz="2400">
                <a:sym typeface="+mn-ea"/>
              </a:rPr>
              <a:t>LED</a:t>
            </a:r>
            <a:r>
              <a:rPr lang="zh-CN" altLang="en-US" sz="2400">
                <a:sym typeface="+mn-ea"/>
              </a:rPr>
              <a:t>灯的闪烁</a:t>
            </a:r>
            <a:endParaRPr lang="zh-CN" altLang="en-US" sz="2400" b="1" dirty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57134" y="1626255"/>
            <a:ext cx="4477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学习重点和目标</a:t>
            </a:r>
            <a:endParaRPr lang="zh-CN" altLang="en-US" sz="4800" b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圆角矩形 9"/>
          <p:cNvSpPr/>
          <p:nvPr/>
        </p:nvSpPr>
        <p:spPr>
          <a:xfrm rot="19920000">
            <a:off x="10537825" y="4135755"/>
            <a:ext cx="735330" cy="2707640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FBFBFB"/>
              </a:gs>
              <a:gs pos="100000">
                <a:srgbClr val="C2C2C2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6" name="任意多边形 10"/>
          <p:cNvSpPr/>
          <p:nvPr/>
        </p:nvSpPr>
        <p:spPr>
          <a:xfrm rot="19920000">
            <a:off x="10858500" y="1297305"/>
            <a:ext cx="1359535" cy="2707640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1" h="4264">
                <a:moveTo>
                  <a:pt x="1071" y="0"/>
                </a:moveTo>
                <a:cubicBezTo>
                  <a:pt x="1662" y="0"/>
                  <a:pt x="2141" y="479"/>
                  <a:pt x="2141" y="1071"/>
                </a:cubicBezTo>
                <a:lnTo>
                  <a:pt x="2141" y="2312"/>
                </a:lnTo>
                <a:lnTo>
                  <a:pt x="1103" y="4263"/>
                </a:lnTo>
                <a:lnTo>
                  <a:pt x="1098" y="4264"/>
                </a:lnTo>
                <a:cubicBezTo>
                  <a:pt x="1089" y="4264"/>
                  <a:pt x="1080" y="4264"/>
                  <a:pt x="1071" y="4264"/>
                </a:cubicBezTo>
                <a:cubicBezTo>
                  <a:pt x="479" y="4264"/>
                  <a:pt x="0" y="3785"/>
                  <a:pt x="0" y="3194"/>
                </a:cubicBezTo>
                <a:lnTo>
                  <a:pt x="0" y="1071"/>
                </a:lnTo>
                <a:cubicBezTo>
                  <a:pt x="0" y="479"/>
                  <a:pt x="479" y="0"/>
                  <a:pt x="1071" y="0"/>
                </a:cubicBezTo>
                <a:close/>
              </a:path>
            </a:pathLst>
          </a:custGeom>
          <a:gradFill>
            <a:gsLst>
              <a:gs pos="0">
                <a:srgbClr val="ABABAB">
                  <a:alpha val="100000"/>
                </a:srgbClr>
              </a:gs>
              <a:gs pos="100000">
                <a:srgbClr val="D0D0D0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177" name="组合 11"/>
          <p:cNvGrpSpPr/>
          <p:nvPr/>
        </p:nvGrpSpPr>
        <p:grpSpPr>
          <a:xfrm>
            <a:off x="0" y="-21590"/>
            <a:ext cx="8808720" cy="6879590"/>
            <a:chOff x="0" y="-34"/>
            <a:chExt cx="13872" cy="10834"/>
          </a:xfrm>
        </p:grpSpPr>
        <p:sp>
          <p:nvSpPr>
            <p:cNvPr id="178" name="任意多边形 12"/>
            <p:cNvSpPr/>
            <p:nvPr/>
          </p:nvSpPr>
          <p:spPr>
            <a:xfrm flipV="1">
              <a:off x="816" y="-34"/>
              <a:ext cx="13057" cy="10834"/>
            </a:xfrm>
            <a:custGeom>
              <a:avLst/>
              <a:gdLst>
                <a:gd name="adj" fmla="val 60526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3057" h="10834">
                  <a:moveTo>
                    <a:pt x="0" y="0"/>
                  </a:moveTo>
                  <a:lnTo>
                    <a:pt x="5900" y="0"/>
                  </a:lnTo>
                  <a:lnTo>
                    <a:pt x="6625" y="0"/>
                  </a:lnTo>
                  <a:lnTo>
                    <a:pt x="13057" y="0"/>
                  </a:lnTo>
                  <a:lnTo>
                    <a:pt x="6500" y="10834"/>
                  </a:lnTo>
                  <a:lnTo>
                    <a:pt x="68" y="10834"/>
                  </a:lnTo>
                  <a:lnTo>
                    <a:pt x="0" y="10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9" name="任意多边形 13"/>
            <p:cNvSpPr/>
            <p:nvPr/>
          </p:nvSpPr>
          <p:spPr>
            <a:xfrm flipV="1">
              <a:off x="0" y="-34"/>
              <a:ext cx="13057" cy="10834"/>
            </a:xfrm>
            <a:custGeom>
              <a:avLst/>
              <a:gdLst>
                <a:gd name="adj" fmla="val 60526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3057" h="10834">
                  <a:moveTo>
                    <a:pt x="0" y="0"/>
                  </a:moveTo>
                  <a:lnTo>
                    <a:pt x="5900" y="0"/>
                  </a:lnTo>
                  <a:lnTo>
                    <a:pt x="6625" y="0"/>
                  </a:lnTo>
                  <a:lnTo>
                    <a:pt x="13057" y="0"/>
                  </a:lnTo>
                  <a:lnTo>
                    <a:pt x="6500" y="10834"/>
                  </a:lnTo>
                  <a:lnTo>
                    <a:pt x="68" y="10834"/>
                  </a:lnTo>
                  <a:lnTo>
                    <a:pt x="0" y="1083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/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80" name="文本框 16"/>
          <p:cNvSpPr txBox="1"/>
          <p:nvPr/>
        </p:nvSpPr>
        <p:spPr>
          <a:xfrm>
            <a:off x="516255" y="1490345"/>
            <a:ext cx="4462145" cy="1291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7800" b="1" spc="37" dirty="0">
                <a:ln w="1143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Light" panose="020B0300000000000000" charset="-122"/>
                <a:sym typeface="+mn-lt"/>
              </a:rPr>
              <a:t>演示完毕</a:t>
            </a:r>
            <a:endParaRPr kumimoji="0" lang="zh-CN" sz="7800" b="1" i="0" u="none" strike="noStrike" kern="1200" cap="none" spc="37" normalizeH="0" baseline="0" noProof="0" dirty="0">
              <a:ln w="11430">
                <a:noFill/>
              </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Light" panose="020B0300000000000000" charset="-122"/>
              <a:sym typeface="+mn-lt"/>
            </a:endParaRPr>
          </a:p>
        </p:txBody>
      </p:sp>
      <p:sp>
        <p:nvSpPr>
          <p:cNvPr id="181" name="文本框 18"/>
          <p:cNvSpPr txBox="1"/>
          <p:nvPr/>
        </p:nvSpPr>
        <p:spPr>
          <a:xfrm>
            <a:off x="569595" y="1136650"/>
            <a:ext cx="40328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Thanks for listening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82" name="文本框 19"/>
          <p:cNvSpPr txBox="1"/>
          <p:nvPr/>
        </p:nvSpPr>
        <p:spPr>
          <a:xfrm>
            <a:off x="516255" y="2609850"/>
            <a:ext cx="4462145" cy="1291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7800" b="1" spc="37" dirty="0">
                <a:ln w="11430"/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Light" panose="020B0300000000000000" charset="-122"/>
                <a:sym typeface="+mn-lt"/>
              </a:rPr>
              <a:t>感谢聆听</a:t>
            </a:r>
            <a:endParaRPr kumimoji="0" lang="zh-CN" sz="7800" b="1" i="0" u="none" strike="noStrike" kern="1200" cap="none" spc="37" normalizeH="0" baseline="0" noProof="0" dirty="0">
              <a:ln w="11430"/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Light" panose="020B0300000000000000" charset="-122"/>
              <a:sym typeface="+mn-lt"/>
            </a:endParaRPr>
          </a:p>
        </p:txBody>
      </p:sp>
      <p:grpSp>
        <p:nvGrpSpPr>
          <p:cNvPr id="183" name="组合 20"/>
          <p:cNvGrpSpPr/>
          <p:nvPr/>
        </p:nvGrpSpPr>
        <p:grpSpPr>
          <a:xfrm>
            <a:off x="701040" y="6200775"/>
            <a:ext cx="777240" cy="111125"/>
            <a:chOff x="992" y="9882"/>
            <a:chExt cx="1771" cy="232"/>
          </a:xfrm>
        </p:grpSpPr>
        <p:sp>
          <p:nvSpPr>
            <p:cNvPr id="184" name="椭圆 21"/>
            <p:cNvSpPr/>
            <p:nvPr/>
          </p:nvSpPr>
          <p:spPr>
            <a:xfrm>
              <a:off x="992" y="9882"/>
              <a:ext cx="233" cy="2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/>
            </a:p>
          </p:txBody>
        </p:sp>
        <p:sp>
          <p:nvSpPr>
            <p:cNvPr id="185" name="椭圆 22"/>
            <p:cNvSpPr/>
            <p:nvPr/>
          </p:nvSpPr>
          <p:spPr>
            <a:xfrm>
              <a:off x="1505" y="9882"/>
              <a:ext cx="233" cy="233"/>
            </a:xfrm>
            <a:prstGeom prst="ellipse">
              <a:avLst/>
            </a:pr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6" name="椭圆 23"/>
            <p:cNvSpPr/>
            <p:nvPr/>
          </p:nvSpPr>
          <p:spPr>
            <a:xfrm>
              <a:off x="2018" y="9882"/>
              <a:ext cx="233" cy="2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7" name="椭圆 30"/>
            <p:cNvSpPr/>
            <p:nvPr/>
          </p:nvSpPr>
          <p:spPr>
            <a:xfrm>
              <a:off x="2531" y="9882"/>
              <a:ext cx="233" cy="233"/>
            </a:xfrm>
            <a:prstGeom prst="ellipse">
              <a:avLst/>
            </a:pr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88" name="任意多边形 31"/>
          <p:cNvSpPr/>
          <p:nvPr/>
        </p:nvSpPr>
        <p:spPr>
          <a:xfrm rot="19920000">
            <a:off x="5618686" y="-289391"/>
            <a:ext cx="735330" cy="1962841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58" h="3091">
                <a:moveTo>
                  <a:pt x="0" y="0"/>
                </a:moveTo>
                <a:lnTo>
                  <a:pt x="1158" y="616"/>
                </a:lnTo>
                <a:lnTo>
                  <a:pt x="1158" y="2512"/>
                </a:lnTo>
                <a:cubicBezTo>
                  <a:pt x="1158" y="2832"/>
                  <a:pt x="899" y="3091"/>
                  <a:pt x="579" y="3091"/>
                </a:cubicBezTo>
                <a:cubicBezTo>
                  <a:pt x="259" y="3091"/>
                  <a:pt x="0" y="2832"/>
                  <a:pt x="0" y="251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rgbClr val="FBFBFB"/>
              </a:gs>
              <a:gs pos="100000">
                <a:srgbClr val="C2C2C2">
                  <a:alpha val="0"/>
                </a:srgbClr>
              </a:gs>
            </a:gsLst>
            <a:lin ang="13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89" name="图片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8527" y="1290490"/>
            <a:ext cx="7067909" cy="5662247"/>
          </a:xfrm>
          <a:prstGeom prst="rect">
            <a:avLst/>
          </a:prstGeom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0" name="文本框 36"/>
          <p:cNvSpPr txBox="1"/>
          <p:nvPr/>
        </p:nvSpPr>
        <p:spPr>
          <a:xfrm>
            <a:off x="636270" y="3959860"/>
            <a:ext cx="4408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pc="200">
                <a:solidFill>
                  <a:schemeClr val="bg1"/>
                </a:solidFill>
                <a:uFillTx/>
              </a:rPr>
              <a:t>Focus on artificial intelligence education for teenagers</a:t>
            </a:r>
            <a:endParaRPr lang="zh-CN" altLang="en-US" spc="200">
              <a:solidFill>
                <a:schemeClr val="bg1"/>
              </a:solidFill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914400"/>
            <a:ext cx="9799320" cy="851535"/>
          </a:xfrm>
        </p:spPr>
        <p:txBody>
          <a:bodyPr>
            <a:normAutofit fontScale="90000"/>
          </a:bodyPr>
          <a:p>
            <a:r>
              <a:rPr lang="zh-CN" altLang="en-US"/>
              <a:t>复习上节课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159125" y="2079625"/>
            <a:ext cx="5848985" cy="1598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</a:pPr>
            <a:r>
              <a:rPr lang="en-US" altLang="zh-CN" sz="3200" spc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spc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、二极管的主要作用是什么</a:t>
            </a:r>
            <a:endParaRPr lang="zh-CN" altLang="en-US" sz="3200" spc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spc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spc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、三极管的主要作用是什么</a:t>
            </a:r>
            <a:endParaRPr lang="zh-CN" altLang="en-US" sz="3200" spc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11655" y="0"/>
            <a:ext cx="9232900" cy="1235075"/>
          </a:xfrm>
        </p:spPr>
        <p:txBody>
          <a:bodyPr>
            <a:normAutofit/>
          </a:bodyPr>
          <a:p>
            <a:r>
              <a:rPr lang="zh-CN" altLang="en-US"/>
              <a:t>回顾光立方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副标题 1"/>
          <p:cNvSpPr>
            <a:spLocks noGrp="1"/>
          </p:cNvSpPr>
          <p:nvPr>
            <p:ph type="subTitle" idx="4"/>
          </p:nvPr>
        </p:nvSpPr>
        <p:spPr>
          <a:xfrm>
            <a:off x="2419350" y="1474470"/>
            <a:ext cx="7789545" cy="1150620"/>
          </a:xfrm>
        </p:spPr>
        <p:txBody>
          <a:bodyPr wrap="square">
            <a:normAutofit/>
          </a:bodyPr>
          <a:p>
            <a:r>
              <a:rPr lang="zh-CN" altLang="en-US" b="1"/>
              <a:t>开源硬件</a:t>
            </a:r>
            <a:r>
              <a:rPr lang="zh-CN" altLang="en-US"/>
              <a:t>：指自由及开放原始码软件相同方式设计的计算机和电子硬件。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715" y="2789555"/>
            <a:ext cx="2444115" cy="24441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875" y="2735580"/>
            <a:ext cx="2500630" cy="25514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89225" y="5407025"/>
            <a:ext cx="6455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Arduino的诞生可谓开源硬件发展史上的一个新的里程碑。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198880" y="652145"/>
            <a:ext cx="9799320" cy="822325"/>
          </a:xfrm>
        </p:spPr>
        <p:txBody>
          <a:bodyPr>
            <a:normAutofit fontScale="90000"/>
          </a:bodyPr>
          <a:p>
            <a:r>
              <a:rPr lang="zh-CN" altLang="en-US"/>
              <a:t>开源硬件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620395"/>
            <a:ext cx="9799320" cy="861695"/>
          </a:xfrm>
        </p:spPr>
        <p:txBody>
          <a:bodyPr>
            <a:normAutofit fontScale="90000"/>
          </a:bodyPr>
          <a:p>
            <a:r>
              <a:rPr kumimoji="1" lang="en-US" altLang="zh-CN" b="1" kern="0" noProof="0" dirty="0">
                <a:ln>
                  <a:noFill/>
                </a:ln>
                <a:solidFill>
                  <a:srgbClr val="E52B2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Arduino</a:t>
            </a:r>
            <a:r>
              <a:rPr kumimoji="1" lang="zh-CN" altLang="en-US" b="1" kern="0" noProof="0" dirty="0">
                <a:ln>
                  <a:noFill/>
                </a:ln>
                <a:solidFill>
                  <a:srgbClr val="E52B2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312545" y="1776730"/>
            <a:ext cx="559689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Arduino</a:t>
            </a: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这个词起源于意大利，是</a:t>
            </a:r>
            <a:r>
              <a:rPr lang="en-US" altLang="zh-CN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1000</a:t>
            </a: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多年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前一位国王的名字。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20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Arduino</a:t>
            </a: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是一种开源创意开发平台，由于其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成本低，门槛低，在全世界迅速得到推崇。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0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于是产生了非常多的控制器型号、扩展板和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集成开发环境。</a:t>
            </a: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0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descr="微信图片_201904161400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915" y="2675890"/>
            <a:ext cx="3086100" cy="21983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914400"/>
            <a:ext cx="9799320" cy="820420"/>
          </a:xfrm>
        </p:spPr>
        <p:txBody>
          <a:bodyPr>
            <a:normAutofit fontScale="90000"/>
          </a:bodyPr>
          <a:p>
            <a:r>
              <a:rPr lang="zh-CN" altLang="en-US"/>
              <a:t>端口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5219700" y="1900555"/>
            <a:ext cx="6054725" cy="3816985"/>
          </a:xfrm>
        </p:spPr>
        <p:txBody>
          <a:bodyPr wrap="square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/>
              <a:t>知识准备：</a:t>
            </a:r>
            <a:br>
              <a:rPr lang="zh-CN" altLang="en-US" sz="2400"/>
            </a:br>
            <a:br>
              <a:rPr lang="zh-CN" altLang="en-US" sz="2400"/>
            </a:br>
            <a:r>
              <a:rPr lang="zh-CN" altLang="en-US" sz="2400"/>
              <a:t>      </a:t>
            </a:r>
            <a:r>
              <a:rPr lang="en-US" altLang="zh-CN" sz="2400" b="0">
                <a:sym typeface="+mn-ea"/>
              </a:rPr>
              <a:t>Arduino UNO</a:t>
            </a:r>
            <a:r>
              <a:rPr lang="zh-CN" altLang="en-US" sz="2400" b="0">
                <a:sym typeface="+mn-ea"/>
              </a:rPr>
              <a:t>主控板的</a:t>
            </a:r>
            <a:r>
              <a:rPr lang="en-US" altLang="zh-CN" sz="2400" b="0">
                <a:sym typeface="+mn-ea"/>
              </a:rPr>
              <a:t>D0~D13</a:t>
            </a:r>
            <a:r>
              <a:rPr lang="zh-CN" altLang="en-US" sz="2400" b="0">
                <a:sym typeface="+mn-ea"/>
              </a:rPr>
              <a:t>和</a:t>
            </a:r>
            <a:r>
              <a:rPr lang="en-US" altLang="zh-CN" sz="2400" b="0">
                <a:sym typeface="+mn-ea"/>
              </a:rPr>
              <a:t>A0~A5</a:t>
            </a:r>
            <a:r>
              <a:rPr lang="zh-CN" altLang="en-US" sz="2400" b="0">
                <a:sym typeface="+mn-ea"/>
              </a:rPr>
              <a:t>共</a:t>
            </a:r>
            <a:r>
              <a:rPr lang="en-US" altLang="zh-CN" sz="2400" b="0">
                <a:sym typeface="+mn-ea"/>
              </a:rPr>
              <a:t>20</a:t>
            </a:r>
            <a:r>
              <a:rPr lang="zh-CN" altLang="en-US" sz="2400" b="0">
                <a:sym typeface="+mn-ea"/>
              </a:rPr>
              <a:t>个引脚，都可以作为数字信号引脚来使用。这些引脚具备两种功能状态：输入（读取数字信号）和输出（输出数字信号）。那我们的萝卜兔的主板是集成了一些元件，所以端口有变化。</a:t>
            </a:r>
            <a:br>
              <a:rPr lang="zh-CN" altLang="en-US" sz="2400"/>
            </a:br>
            <a:endParaRPr lang="zh-CN" altLang="en-US" sz="2400"/>
          </a:p>
        </p:txBody>
      </p:sp>
      <p:pic>
        <p:nvPicPr>
          <p:cNvPr id="7" name="图片 6" descr="微信图片_201904161400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80" y="2131060"/>
            <a:ext cx="3834130" cy="27317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490855"/>
            <a:ext cx="9799320" cy="1120140"/>
          </a:xfrm>
        </p:spPr>
        <p:txBody>
          <a:bodyPr/>
          <a:p>
            <a:r>
              <a:rPr lang="zh-CN" altLang="en-US"/>
              <a:t>各式套件</a:t>
            </a:r>
            <a:endParaRPr lang="zh-CN" altLang="en-US"/>
          </a:p>
        </p:txBody>
      </p:sp>
      <p:sp>
        <p:nvSpPr>
          <p:cNvPr id="6" name="标题 3"/>
          <p:cNvSpPr>
            <a:spLocks noGrp="1"/>
          </p:cNvSpPr>
          <p:nvPr/>
        </p:nvSpPr>
        <p:spPr>
          <a:xfrm>
            <a:off x="4570730" y="3644900"/>
            <a:ext cx="622935" cy="276860"/>
          </a:xfrm>
        </p:spPr>
        <p:txBody>
          <a:bodyPr wrap="square" lIns="0" tIns="0" rIns="0" bIns="0"/>
          <a:lstStyle>
            <a:lvl1pPr>
              <a:defRPr sz="1800" b="1" i="0">
                <a:solidFill>
                  <a:schemeClr val="tx1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套件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025" y="2059305"/>
            <a:ext cx="1212850" cy="17087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770" y="1720215"/>
            <a:ext cx="1212850" cy="1708785"/>
          </a:xfrm>
          <a:prstGeom prst="rect">
            <a:avLst/>
          </a:prstGeom>
        </p:spPr>
      </p:pic>
      <p:pic>
        <p:nvPicPr>
          <p:cNvPr id="9" name="图片 8" descr="收纳盒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440" y="1127760"/>
            <a:ext cx="2517140" cy="2517140"/>
          </a:xfrm>
          <a:prstGeom prst="rect">
            <a:avLst/>
          </a:prstGeom>
        </p:spPr>
      </p:pic>
      <p:pic>
        <p:nvPicPr>
          <p:cNvPr id="10" name="图片 9" descr="主板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665" y="4107815"/>
            <a:ext cx="1855470" cy="1855470"/>
          </a:xfrm>
          <a:prstGeom prst="rect">
            <a:avLst/>
          </a:prstGeom>
        </p:spPr>
      </p:pic>
      <p:pic>
        <p:nvPicPr>
          <p:cNvPr id="11" name="图片 10" descr="1主板 (3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3640" y="4107815"/>
            <a:ext cx="1856105" cy="18561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1290" y="1720215"/>
            <a:ext cx="2927350" cy="378333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rot="5400000">
            <a:off x="228600" y="235585"/>
            <a:ext cx="938530" cy="467995"/>
            <a:chOff x="0" y="1709"/>
            <a:chExt cx="6365" cy="2941"/>
          </a:xfrm>
        </p:grpSpPr>
        <p:sp>
          <p:nvSpPr>
            <p:cNvPr id="12" name="任意多边形 11"/>
            <p:cNvSpPr/>
            <p:nvPr>
              <p:custDataLst>
                <p:tags r:id="rId1"/>
              </p:custDataLst>
            </p:nvPr>
          </p:nvSpPr>
          <p:spPr>
            <a:xfrm flipV="1">
              <a:off x="363" y="1709"/>
              <a:ext cx="6002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  <p:sp>
          <p:nvSpPr>
            <p:cNvPr id="5" name="任意多边形 4"/>
            <p:cNvSpPr/>
            <p:nvPr>
              <p:custDataLst>
                <p:tags r:id="rId2"/>
              </p:custDataLst>
            </p:nvPr>
          </p:nvSpPr>
          <p:spPr>
            <a:xfrm flipV="1">
              <a:off x="0" y="1709"/>
              <a:ext cx="6003" cy="29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02" h="2641">
                  <a:moveTo>
                    <a:pt x="0" y="0"/>
                  </a:moveTo>
                  <a:lnTo>
                    <a:pt x="1383" y="0"/>
                  </a:lnTo>
                  <a:lnTo>
                    <a:pt x="5279" y="0"/>
                  </a:lnTo>
                  <a:lnTo>
                    <a:pt x="6002" y="0"/>
                  </a:lnTo>
                  <a:lnTo>
                    <a:pt x="5342" y="2641"/>
                  </a:lnTo>
                  <a:lnTo>
                    <a:pt x="5279" y="2641"/>
                  </a:lnTo>
                  <a:lnTo>
                    <a:pt x="723" y="2641"/>
                  </a:lnTo>
                  <a:lnTo>
                    <a:pt x="0" y="264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656E3">
                    <a:alpha val="90000"/>
                  </a:srgbClr>
                </a:gs>
                <a:gs pos="100000">
                  <a:srgbClr val="1F6BF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lt1">
                    <a:alpha val="9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681480" y="866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80" y="914400"/>
            <a:ext cx="9799320" cy="881380"/>
          </a:xfrm>
        </p:spPr>
        <p:txBody>
          <a:bodyPr>
            <a:normAutofit fontScale="90000"/>
          </a:bodyPr>
          <a:p>
            <a:r>
              <a:rPr lang="zh-CN" altLang="en-US"/>
              <a:t>注意事项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2369820" y="2261870"/>
            <a:ext cx="7772400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b="0">
                <a:solidFill>
                  <a:schemeClr val="tx1"/>
                </a:solidFill>
              </a:rPr>
              <a:t>拿取元件时，</a:t>
            </a:r>
            <a:r>
              <a:rPr lang="zh-CN" altLang="en-US">
                <a:solidFill>
                  <a:srgbClr val="E52B29"/>
                </a:solidFill>
              </a:rPr>
              <a:t>不要触碰引脚和焊点，抓取元件的金属部分。</a:t>
            </a:r>
            <a:br>
              <a:rPr lang="zh-CN" altLang="en-US">
                <a:solidFill>
                  <a:srgbClr val="E52B29"/>
                </a:solidFill>
              </a:rPr>
            </a:br>
            <a:endParaRPr lang="zh-CN" altLang="en-US">
              <a:solidFill>
                <a:srgbClr val="E52B29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11400" y="2868295"/>
            <a:ext cx="8267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>
                <a:sym typeface="+mn-ea"/>
              </a:rPr>
              <a:t>保持桌面的整洁，</a:t>
            </a:r>
            <a:r>
              <a:rPr lang="zh-CN" altLang="en-US" b="1">
                <a:solidFill>
                  <a:srgbClr val="E52B29"/>
                </a:solidFill>
                <a:sym typeface="+mn-ea"/>
              </a:rPr>
              <a:t>不要在桌子上放水和饮料，避免打翻后造成电路短路损失</a:t>
            </a:r>
            <a:r>
              <a:rPr lang="zh-CN" altLang="en-US">
                <a:solidFill>
                  <a:srgbClr val="E52B29"/>
                </a:solidFill>
                <a:sym typeface="+mn-ea"/>
              </a:rPr>
              <a:t>。</a:t>
            </a:r>
            <a:endParaRPr lang="zh-CN" altLang="en-US">
              <a:solidFill>
                <a:srgbClr val="E52B29"/>
              </a:solidFill>
            </a:endParaRPr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784340" y="4040505"/>
            <a:ext cx="1911350" cy="1911350"/>
          </a:xfrm>
          <a:prstGeom prst="rect">
            <a:avLst/>
          </a:prstGeom>
        </p:spPr>
      </p:pic>
      <p:sp>
        <p:nvSpPr>
          <p:cNvPr id="2050" name=" 2050"/>
          <p:cNvSpPr/>
          <p:nvPr/>
        </p:nvSpPr>
        <p:spPr bwMode="auto">
          <a:xfrm>
            <a:off x="5047615" y="5450840"/>
            <a:ext cx="704850" cy="577215"/>
          </a:xfrm>
          <a:custGeom>
            <a:avLst/>
            <a:gdLst>
              <a:gd name="T0" fmla="*/ 1905000 w 1360"/>
              <a:gd name="T1" fmla="*/ 65651 h 1358"/>
              <a:gd name="T2" fmla="*/ 1703294 w 1360"/>
              <a:gd name="T3" fmla="*/ 205463 h 1358"/>
              <a:gd name="T4" fmla="*/ 1507191 w 1360"/>
              <a:gd name="T5" fmla="*/ 363512 h 1358"/>
              <a:gd name="T6" fmla="*/ 1318092 w 1360"/>
              <a:gd name="T7" fmla="*/ 538581 h 1358"/>
              <a:gd name="T8" fmla="*/ 1138798 w 1360"/>
              <a:gd name="T9" fmla="*/ 731887 h 1358"/>
              <a:gd name="T10" fmla="*/ 970710 w 1360"/>
              <a:gd name="T11" fmla="*/ 930055 h 1358"/>
              <a:gd name="T12" fmla="*/ 832037 w 1360"/>
              <a:gd name="T13" fmla="*/ 1130655 h 1358"/>
              <a:gd name="T14" fmla="*/ 715776 w 1360"/>
              <a:gd name="T15" fmla="*/ 1326392 h 1358"/>
              <a:gd name="T16" fmla="*/ 624728 w 1360"/>
              <a:gd name="T17" fmla="*/ 1520914 h 1358"/>
              <a:gd name="T18" fmla="*/ 525276 w 1360"/>
              <a:gd name="T19" fmla="*/ 1580486 h 1358"/>
              <a:gd name="T20" fmla="*/ 455239 w 1360"/>
              <a:gd name="T21" fmla="*/ 1627901 h 1358"/>
              <a:gd name="T22" fmla="*/ 417419 w 1360"/>
              <a:gd name="T23" fmla="*/ 1625469 h 1358"/>
              <a:gd name="T24" fmla="*/ 390805 w 1360"/>
              <a:gd name="T25" fmla="*/ 1551308 h 1358"/>
              <a:gd name="T26" fmla="*/ 336176 w 1360"/>
              <a:gd name="T27" fmla="*/ 1432163 h 1358"/>
              <a:gd name="T28" fmla="*/ 285750 w 1360"/>
              <a:gd name="T29" fmla="*/ 1322745 h 1358"/>
              <a:gd name="T30" fmla="*/ 239526 w 1360"/>
              <a:gd name="T31" fmla="*/ 1231563 h 1358"/>
              <a:gd name="T32" fmla="*/ 196103 w 1360"/>
              <a:gd name="T33" fmla="*/ 1158618 h 1358"/>
              <a:gd name="T34" fmla="*/ 155482 w 1360"/>
              <a:gd name="T35" fmla="*/ 1102693 h 1358"/>
              <a:gd name="T36" fmla="*/ 120463 w 1360"/>
              <a:gd name="T37" fmla="*/ 1061357 h 1358"/>
              <a:gd name="T38" fmla="*/ 81243 w 1360"/>
              <a:gd name="T39" fmla="*/ 1030963 h 1358"/>
              <a:gd name="T40" fmla="*/ 40621 w 1360"/>
              <a:gd name="T41" fmla="*/ 1011511 h 1358"/>
              <a:gd name="T42" fmla="*/ 0 w 1360"/>
              <a:gd name="T43" fmla="*/ 1003001 h 1358"/>
              <a:gd name="T44" fmla="*/ 53228 w 1360"/>
              <a:gd name="T45" fmla="*/ 960449 h 1358"/>
              <a:gd name="T46" fmla="*/ 107857 w 1360"/>
              <a:gd name="T47" fmla="*/ 930055 h 1358"/>
              <a:gd name="T48" fmla="*/ 152680 w 1360"/>
              <a:gd name="T49" fmla="*/ 914250 h 1358"/>
              <a:gd name="T50" fmla="*/ 198904 w 1360"/>
              <a:gd name="T51" fmla="*/ 906956 h 1358"/>
              <a:gd name="T52" fmla="*/ 257735 w 1360"/>
              <a:gd name="T53" fmla="*/ 925192 h 1358"/>
              <a:gd name="T54" fmla="*/ 323570 w 1360"/>
              <a:gd name="T55" fmla="*/ 979901 h 1358"/>
              <a:gd name="T56" fmla="*/ 388004 w 1360"/>
              <a:gd name="T57" fmla="*/ 1067436 h 1358"/>
              <a:gd name="T58" fmla="*/ 458040 w 1360"/>
              <a:gd name="T59" fmla="*/ 1191443 h 1358"/>
              <a:gd name="T60" fmla="*/ 572901 w 1360"/>
              <a:gd name="T61" fmla="*/ 1193875 h 1358"/>
              <a:gd name="T62" fmla="*/ 710173 w 1360"/>
              <a:gd name="T63" fmla="*/ 1000569 h 1358"/>
              <a:gd name="T64" fmla="*/ 861452 w 1360"/>
              <a:gd name="T65" fmla="*/ 813342 h 1358"/>
              <a:gd name="T66" fmla="*/ 1025338 w 1360"/>
              <a:gd name="T67" fmla="*/ 637057 h 1358"/>
              <a:gd name="T68" fmla="*/ 1203232 w 1360"/>
              <a:gd name="T69" fmla="*/ 468067 h 1358"/>
              <a:gd name="T70" fmla="*/ 1385327 w 1360"/>
              <a:gd name="T71" fmla="*/ 314881 h 1358"/>
              <a:gd name="T72" fmla="*/ 1574426 w 1360"/>
              <a:gd name="T73" fmla="*/ 175069 h 1358"/>
              <a:gd name="T74" fmla="*/ 1764926 w 1360"/>
              <a:gd name="T75" fmla="*/ 53493 h 135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360" h="1358">
                <a:moveTo>
                  <a:pt x="1331" y="0"/>
                </a:moveTo>
                <a:lnTo>
                  <a:pt x="1360" y="54"/>
                </a:lnTo>
                <a:lnTo>
                  <a:pt x="1287" y="109"/>
                </a:lnTo>
                <a:lnTo>
                  <a:pt x="1216" y="169"/>
                </a:lnTo>
                <a:lnTo>
                  <a:pt x="1145" y="232"/>
                </a:lnTo>
                <a:lnTo>
                  <a:pt x="1076" y="299"/>
                </a:lnTo>
                <a:lnTo>
                  <a:pt x="1007" y="368"/>
                </a:lnTo>
                <a:lnTo>
                  <a:pt x="941" y="443"/>
                </a:lnTo>
                <a:lnTo>
                  <a:pt x="876" y="520"/>
                </a:lnTo>
                <a:lnTo>
                  <a:pt x="813" y="602"/>
                </a:lnTo>
                <a:lnTo>
                  <a:pt x="751" y="685"/>
                </a:lnTo>
                <a:lnTo>
                  <a:pt x="693" y="765"/>
                </a:lnTo>
                <a:lnTo>
                  <a:pt x="642" y="848"/>
                </a:lnTo>
                <a:lnTo>
                  <a:pt x="594" y="930"/>
                </a:lnTo>
                <a:lnTo>
                  <a:pt x="551" y="1011"/>
                </a:lnTo>
                <a:lnTo>
                  <a:pt x="511" y="1091"/>
                </a:lnTo>
                <a:lnTo>
                  <a:pt x="476" y="1172"/>
                </a:lnTo>
                <a:lnTo>
                  <a:pt x="446" y="1251"/>
                </a:lnTo>
                <a:lnTo>
                  <a:pt x="401" y="1281"/>
                </a:lnTo>
                <a:lnTo>
                  <a:pt x="375" y="1300"/>
                </a:lnTo>
                <a:lnTo>
                  <a:pt x="348" y="1320"/>
                </a:lnTo>
                <a:lnTo>
                  <a:pt x="325" y="1339"/>
                </a:lnTo>
                <a:lnTo>
                  <a:pt x="304" y="1358"/>
                </a:lnTo>
                <a:lnTo>
                  <a:pt x="298" y="1337"/>
                </a:lnTo>
                <a:lnTo>
                  <a:pt x="290" y="1310"/>
                </a:lnTo>
                <a:lnTo>
                  <a:pt x="279" y="1276"/>
                </a:lnTo>
                <a:lnTo>
                  <a:pt x="263" y="1237"/>
                </a:lnTo>
                <a:lnTo>
                  <a:pt x="240" y="1178"/>
                </a:lnTo>
                <a:lnTo>
                  <a:pt x="221" y="1132"/>
                </a:lnTo>
                <a:lnTo>
                  <a:pt x="204" y="1088"/>
                </a:lnTo>
                <a:lnTo>
                  <a:pt x="186" y="1049"/>
                </a:lnTo>
                <a:lnTo>
                  <a:pt x="171" y="1013"/>
                </a:lnTo>
                <a:lnTo>
                  <a:pt x="156" y="982"/>
                </a:lnTo>
                <a:lnTo>
                  <a:pt x="140" y="953"/>
                </a:lnTo>
                <a:lnTo>
                  <a:pt x="125" y="928"/>
                </a:lnTo>
                <a:lnTo>
                  <a:pt x="111" y="907"/>
                </a:lnTo>
                <a:lnTo>
                  <a:pt x="100" y="890"/>
                </a:lnTo>
                <a:lnTo>
                  <a:pt x="86" y="873"/>
                </a:lnTo>
                <a:lnTo>
                  <a:pt x="71" y="859"/>
                </a:lnTo>
                <a:lnTo>
                  <a:pt x="58" y="848"/>
                </a:lnTo>
                <a:lnTo>
                  <a:pt x="44" y="838"/>
                </a:lnTo>
                <a:lnTo>
                  <a:pt x="29" y="832"/>
                </a:lnTo>
                <a:lnTo>
                  <a:pt x="15" y="827"/>
                </a:lnTo>
                <a:lnTo>
                  <a:pt x="0" y="825"/>
                </a:lnTo>
                <a:lnTo>
                  <a:pt x="19" y="806"/>
                </a:lnTo>
                <a:lnTo>
                  <a:pt x="38" y="790"/>
                </a:lnTo>
                <a:lnTo>
                  <a:pt x="58" y="777"/>
                </a:lnTo>
                <a:lnTo>
                  <a:pt x="77" y="765"/>
                </a:lnTo>
                <a:lnTo>
                  <a:pt x="94" y="758"/>
                </a:lnTo>
                <a:lnTo>
                  <a:pt x="109" y="752"/>
                </a:lnTo>
                <a:lnTo>
                  <a:pt x="127" y="748"/>
                </a:lnTo>
                <a:lnTo>
                  <a:pt x="142" y="746"/>
                </a:lnTo>
                <a:lnTo>
                  <a:pt x="163" y="750"/>
                </a:lnTo>
                <a:lnTo>
                  <a:pt x="184" y="761"/>
                </a:lnTo>
                <a:lnTo>
                  <a:pt x="207" y="779"/>
                </a:lnTo>
                <a:lnTo>
                  <a:pt x="231" y="806"/>
                </a:lnTo>
                <a:lnTo>
                  <a:pt x="254" y="838"/>
                </a:lnTo>
                <a:lnTo>
                  <a:pt x="277" y="878"/>
                </a:lnTo>
                <a:lnTo>
                  <a:pt x="302" y="924"/>
                </a:lnTo>
                <a:lnTo>
                  <a:pt x="327" y="980"/>
                </a:lnTo>
                <a:lnTo>
                  <a:pt x="363" y="1063"/>
                </a:lnTo>
                <a:lnTo>
                  <a:pt x="409" y="982"/>
                </a:lnTo>
                <a:lnTo>
                  <a:pt x="457" y="901"/>
                </a:lnTo>
                <a:lnTo>
                  <a:pt x="507" y="823"/>
                </a:lnTo>
                <a:lnTo>
                  <a:pt x="561" y="744"/>
                </a:lnTo>
                <a:lnTo>
                  <a:pt x="615" y="669"/>
                </a:lnTo>
                <a:lnTo>
                  <a:pt x="672" y="596"/>
                </a:lnTo>
                <a:lnTo>
                  <a:pt x="732" y="524"/>
                </a:lnTo>
                <a:lnTo>
                  <a:pt x="795" y="453"/>
                </a:lnTo>
                <a:lnTo>
                  <a:pt x="859" y="385"/>
                </a:lnTo>
                <a:lnTo>
                  <a:pt x="924" y="320"/>
                </a:lnTo>
                <a:lnTo>
                  <a:pt x="989" y="259"/>
                </a:lnTo>
                <a:lnTo>
                  <a:pt x="1055" y="199"/>
                </a:lnTo>
                <a:lnTo>
                  <a:pt x="1124" y="144"/>
                </a:lnTo>
                <a:lnTo>
                  <a:pt x="1191" y="92"/>
                </a:lnTo>
                <a:lnTo>
                  <a:pt x="1260" y="44"/>
                </a:lnTo>
                <a:lnTo>
                  <a:pt x="1331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894965" y="3383915"/>
            <a:ext cx="2019300" cy="26098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UNIT_PLACING_PICTURE_USER_VIEWPORT" val="{&quot;height&quot;:3010,&quot;width&quot;:3010}"/>
</p:tagLst>
</file>

<file path=ppt/tags/tag163.xml><?xml version="1.0" encoding="utf-8"?>
<p:tagLst xmlns:p="http://schemas.openxmlformats.org/presentationml/2006/main">
  <p:tag name="KSO_WM_UNIT_PLACING_PICTURE_USER_VIEWPORT" val="{&quot;height&quot;:4110,&quot;width&quot;:3180}"/>
</p:tagLst>
</file>

<file path=ppt/tags/tag1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5.xml><?xml version="1.0" encoding="utf-8"?>
<p:tagLst xmlns:p="http://schemas.openxmlformats.org/presentationml/2006/main">
  <p:tag name="COMMONDATA" val="eyJoZGlkIjoiYzA0YzU1YWY0ZDEwYWEzNmFkZjBmNTIyMzM5NDFiNTAifQ=="/>
  <p:tag name="KSO_WPP_MARK_KEY" val="e2d18164-5034-4784-af3e-6c11c8651621"/>
  <p:tag name="commondata" val="eyJoZGlkIjoiOGNlODEyNzFhMThiOThjZmU3OTM1YjQ3ZTU2MTM3YmE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851</Words>
  <Application>WPS 演示</Application>
  <PresentationFormat>宽屏</PresentationFormat>
  <Paragraphs>130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TsangerYuMo W04</vt:lpstr>
      <vt:lpstr>思源黑体 CN Bold</vt:lpstr>
      <vt:lpstr>Wingdings</vt:lpstr>
      <vt:lpstr>思源黑体 CN Light</vt:lpstr>
      <vt:lpstr>黑体</vt:lpstr>
      <vt:lpstr>微软雅黑 Light</vt:lpstr>
      <vt:lpstr>Calibri</vt:lpstr>
      <vt:lpstr>KSOFD723FC5D</vt:lpstr>
      <vt:lpstr>Segoe Print</vt:lpstr>
      <vt:lpstr>Arial Unicode MS</vt:lpstr>
      <vt:lpstr>1_Office 主题​​</vt:lpstr>
      <vt:lpstr>2_Office 主题​​</vt:lpstr>
      <vt:lpstr>PowerPoint 演示文稿</vt:lpstr>
      <vt:lpstr>PowerPoint 演示文稿</vt:lpstr>
      <vt:lpstr>复习上节课</vt:lpstr>
      <vt:lpstr>回顾光立方</vt:lpstr>
      <vt:lpstr>开源硬件</vt:lpstr>
      <vt:lpstr>Arduino起源</vt:lpstr>
      <vt:lpstr>端口</vt:lpstr>
      <vt:lpstr>各式套件</vt:lpstr>
      <vt:lpstr>注意事项</vt:lpstr>
      <vt:lpstr>米思齐 - Mixly For Arduino</vt:lpstr>
      <vt:lpstr>端口定义</vt:lpstr>
      <vt:lpstr>利用程序点亮LED灯</vt:lpstr>
      <vt:lpstr>连接硬件</vt:lpstr>
      <vt:lpstr>数字输出、点亮一个LED灯</vt:lpstr>
      <vt:lpstr>芯片、端口选择</vt:lpstr>
      <vt:lpstr>延时模块</vt:lpstr>
      <vt:lpstr>闪烁LED</vt:lpstr>
      <vt:lpstr>自行设计花样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李建明</cp:lastModifiedBy>
  <cp:revision>223</cp:revision>
  <dcterms:created xsi:type="dcterms:W3CDTF">2019-06-19T02:08:00Z</dcterms:created>
  <dcterms:modified xsi:type="dcterms:W3CDTF">2026-07-11T01:49:09Z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045BA080BF3D46C4AF26F11111536A3D_13</vt:lpwstr>
  </property>
</Properties>
</file>